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0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0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C406-D38C-48C2-9F98-7D393DE9EE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6061-B41A-44F9-935D-F0ABC4D49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09600" y="609600"/>
            <a:ext cx="75438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800" b="1" i="1" dirty="0" smtClean="0">
                <a:solidFill>
                  <a:schemeClr val="tx1"/>
                </a:solidFill>
              </a:rPr>
              <a:t>جامعة البصرة             </a:t>
            </a:r>
          </a:p>
          <a:p>
            <a:pPr algn="r"/>
            <a:r>
              <a:rPr lang="ar-IQ" sz="2800" b="1" i="1" dirty="0" smtClean="0">
                <a:solidFill>
                  <a:schemeClr val="tx1"/>
                </a:solidFill>
              </a:rPr>
              <a:t>كلية التربية للبنات    </a:t>
            </a:r>
          </a:p>
          <a:p>
            <a:pPr algn="r"/>
            <a:r>
              <a:rPr lang="ar-IQ" sz="2800" b="1" i="1" dirty="0" smtClean="0">
                <a:solidFill>
                  <a:schemeClr val="tx1"/>
                </a:solidFill>
              </a:rPr>
              <a:t>قسم العلوم التربوية والنفسية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295400" y="2362200"/>
            <a:ext cx="6400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i="1" dirty="0" smtClean="0">
                <a:solidFill>
                  <a:schemeClr val="tx1"/>
                </a:solidFill>
              </a:rPr>
              <a:t>محاضرات مادة الاحصاء الوصفي </a:t>
            </a:r>
          </a:p>
          <a:p>
            <a:pPr algn="ctr"/>
            <a:r>
              <a:rPr lang="ar-IQ" sz="2800" b="1" i="1" dirty="0" smtClean="0">
                <a:solidFill>
                  <a:schemeClr val="tx1"/>
                </a:solidFill>
              </a:rPr>
              <a:t>الكورس الثاني –</a:t>
            </a:r>
            <a:r>
              <a:rPr lang="ar-IQ" sz="2800" b="1" i="1" smtClean="0">
                <a:solidFill>
                  <a:schemeClr val="tx1"/>
                </a:solidFill>
              </a:rPr>
              <a:t>مقاييس التشتت (المدى)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66800" y="4876800"/>
            <a:ext cx="63246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i="1" dirty="0" smtClean="0">
                <a:solidFill>
                  <a:schemeClr val="tx1"/>
                </a:solidFill>
              </a:rPr>
              <a:t>المحاضرة الاولى </a:t>
            </a:r>
          </a:p>
          <a:p>
            <a:pPr algn="ctr"/>
            <a:r>
              <a:rPr lang="ar-IQ" sz="2800" b="1" i="1" dirty="0" smtClean="0">
                <a:solidFill>
                  <a:schemeClr val="tx1"/>
                </a:solidFill>
              </a:rPr>
              <a:t>مدرس المادة </a:t>
            </a:r>
          </a:p>
          <a:p>
            <a:pPr algn="ctr"/>
            <a:r>
              <a:rPr lang="ar-IQ" sz="2800" b="1" i="1" dirty="0" err="1" smtClean="0">
                <a:solidFill>
                  <a:schemeClr val="tx1"/>
                </a:solidFill>
              </a:rPr>
              <a:t>م.م</a:t>
            </a:r>
            <a:r>
              <a:rPr lang="ar-IQ" sz="2800" b="1" i="1" dirty="0" smtClean="0">
                <a:solidFill>
                  <a:schemeClr val="tx1"/>
                </a:solidFill>
              </a:rPr>
              <a:t>. نداء قاسم محمد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164" y="6241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838200" y="533400"/>
            <a:ext cx="7543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5400" b="1" i="1" dirty="0">
                <a:solidFill>
                  <a:srgbClr val="FF0000"/>
                </a:solidFill>
              </a:rPr>
              <a:t>مقاييس التشتت 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38200" y="3733800"/>
            <a:ext cx="76200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800" b="1" dirty="0" smtClean="0">
                <a:solidFill>
                  <a:schemeClr val="tx1"/>
                </a:solidFill>
              </a:rPr>
              <a:t>ويحسب </a:t>
            </a:r>
            <a:r>
              <a:rPr lang="ar-IQ" sz="2800" b="1" dirty="0">
                <a:solidFill>
                  <a:schemeClr val="tx1"/>
                </a:solidFill>
              </a:rPr>
              <a:t>المدى كالتالي :</a:t>
            </a:r>
          </a:p>
          <a:p>
            <a:pPr algn="ctr"/>
            <a:r>
              <a:rPr lang="ar-IQ" dirty="0"/>
              <a:t>  </a:t>
            </a:r>
            <a:r>
              <a:rPr lang="ar-IQ" sz="2800" b="1" dirty="0">
                <a:solidFill>
                  <a:schemeClr val="tx1"/>
                </a:solidFill>
              </a:rPr>
              <a:t>أ- في حالة البيانات غير المبوبة بتطبيق القانون التالي :</a:t>
            </a:r>
          </a:p>
          <a:p>
            <a:pPr algn="ctr"/>
            <a:r>
              <a:rPr lang="ar-IQ" dirty="0"/>
              <a:t>    </a:t>
            </a:r>
            <a:endParaRPr lang="ar-IQ" dirty="0" smtClean="0"/>
          </a:p>
          <a:p>
            <a:pPr algn="ctr"/>
            <a:r>
              <a:rPr lang="ar-IQ" dirty="0" smtClean="0"/>
              <a:t> </a:t>
            </a:r>
            <a:r>
              <a:rPr lang="ar-IQ" sz="4000" b="1" i="1" dirty="0">
                <a:solidFill>
                  <a:srgbClr val="FF0000"/>
                </a:solidFill>
              </a:rPr>
              <a:t>المدى = اكبر قيمة – اصغر قيمة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316182" y="1828800"/>
            <a:ext cx="7086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b="1" i="1" dirty="0" smtClean="0">
                <a:solidFill>
                  <a:srgbClr val="FF0000"/>
                </a:solidFill>
              </a:rPr>
              <a:t>اولا</a:t>
            </a:r>
            <a:r>
              <a:rPr lang="ar-IQ" sz="3600" b="1" i="1" dirty="0">
                <a:solidFill>
                  <a:srgbClr val="FF0000"/>
                </a:solidFill>
              </a:rPr>
              <a:t>: </a:t>
            </a:r>
            <a:r>
              <a:rPr lang="ar-IQ" sz="3600" b="1" i="1" dirty="0" smtClean="0">
                <a:solidFill>
                  <a:srgbClr val="FF0000"/>
                </a:solidFill>
              </a:rPr>
              <a:t>المدى</a:t>
            </a:r>
          </a:p>
          <a:p>
            <a:pPr algn="ctr"/>
            <a:r>
              <a:rPr lang="ar-IQ" sz="2800" dirty="0">
                <a:solidFill>
                  <a:schemeClr val="tx1"/>
                </a:solidFill>
              </a:rPr>
              <a:t>وهو ابسط </a:t>
            </a:r>
            <a:r>
              <a:rPr lang="ar-IQ" sz="2800" dirty="0" smtClean="0">
                <a:solidFill>
                  <a:schemeClr val="tx1"/>
                </a:solidFill>
              </a:rPr>
              <a:t>نوع من انواع مقاييس </a:t>
            </a:r>
            <a:r>
              <a:rPr lang="ar-IQ" sz="2800" dirty="0">
                <a:solidFill>
                  <a:schemeClr val="tx1"/>
                </a:solidFill>
              </a:rPr>
              <a:t>التشتت .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ar-IQ" sz="2800" dirty="0" smtClean="0">
                <a:solidFill>
                  <a:schemeClr val="tx1"/>
                </a:solidFill>
              </a:rPr>
              <a:t> </a:t>
            </a:r>
            <a:endParaRPr lang="ar-IQ" sz="2800" dirty="0">
              <a:solidFill>
                <a:schemeClr val="tx1"/>
              </a:solidFill>
            </a:endParaRP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38200" y="381000"/>
            <a:ext cx="7467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>
                <a:solidFill>
                  <a:schemeClr val="tx1"/>
                </a:solidFill>
              </a:rPr>
              <a:t>مثال: اوجد المدى للبيانات التالية </a:t>
            </a:r>
            <a:br>
              <a:rPr lang="ar-IQ" sz="2800" dirty="0">
                <a:solidFill>
                  <a:schemeClr val="tx1"/>
                </a:solidFill>
              </a:rPr>
            </a:br>
            <a:r>
              <a:rPr lang="ar-IQ" sz="2800" dirty="0">
                <a:solidFill>
                  <a:schemeClr val="tx1"/>
                </a:solidFill>
              </a:rPr>
              <a:t>30  22  28  18  12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0" y="2133600"/>
            <a:ext cx="74676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>
                <a:solidFill>
                  <a:schemeClr val="tx1"/>
                </a:solidFill>
              </a:rPr>
              <a:t>الحل :</a:t>
            </a:r>
          </a:p>
          <a:p>
            <a:pPr algn="ctr"/>
            <a:r>
              <a:rPr lang="ar-IQ" sz="2800" dirty="0">
                <a:solidFill>
                  <a:schemeClr val="tx1"/>
                </a:solidFill>
              </a:rPr>
              <a:t>اكبر قيمة = 30</a:t>
            </a:r>
          </a:p>
          <a:p>
            <a:pPr algn="ctr"/>
            <a:r>
              <a:rPr lang="ar-IQ" sz="2800" dirty="0">
                <a:solidFill>
                  <a:schemeClr val="tx1"/>
                </a:solidFill>
              </a:rPr>
              <a:t>اصغر قيمة =12</a:t>
            </a:r>
          </a:p>
          <a:p>
            <a:pPr algn="ctr"/>
            <a:r>
              <a:rPr lang="ar-IQ" sz="2800" dirty="0">
                <a:solidFill>
                  <a:schemeClr val="tx1"/>
                </a:solidFill>
              </a:rPr>
              <a:t>المدى = 30-12=18</a:t>
            </a:r>
          </a:p>
          <a:p>
            <a:pPr algn="ctr"/>
            <a:r>
              <a:rPr lang="ar-IQ" sz="2800" dirty="0">
                <a:solidFill>
                  <a:schemeClr val="tx1"/>
                </a:solidFill>
              </a:rPr>
              <a:t>اذا تكون قيمة المدى هي 18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08364"/>
            <a:ext cx="8229600" cy="949036"/>
          </a:xfrm>
        </p:spPr>
        <p:txBody>
          <a:bodyPr>
            <a:normAutofit fontScale="90000"/>
          </a:bodyPr>
          <a:lstStyle/>
          <a:p>
            <a:pPr algn="r"/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457200"/>
            <a:ext cx="7315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i="1" dirty="0">
                <a:solidFill>
                  <a:srgbClr val="FF0000"/>
                </a:solidFill>
              </a:rPr>
              <a:t>ب- حساب المدى في حالة البيانات المبوبة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1143000" y="1447800"/>
            <a:ext cx="6858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tx1"/>
                </a:solidFill>
              </a:rPr>
              <a:t>توجد اكثر من صيغة لحساب المدى منها:</a:t>
            </a:r>
            <a:br>
              <a:rPr lang="ar-IQ" sz="24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143000" y="2819400"/>
            <a:ext cx="7162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FF0000"/>
                </a:solidFill>
              </a:rPr>
              <a:t>مركز الفئة الاخيرة – مركز الفئة الاولى 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983182" y="4253345"/>
            <a:ext cx="1981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>
                <a:solidFill>
                  <a:schemeClr val="tx1"/>
                </a:solidFill>
              </a:rPr>
              <a:t>او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43000" y="4953000"/>
            <a:ext cx="7010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الحد الاعلى للفئة الاخيرة – الحد الاعلى للفئة الاولى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6099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43200"/>
          </a:xfrm>
        </p:spPr>
        <p:txBody>
          <a:bodyPr>
            <a:normAutofit/>
          </a:bodyPr>
          <a:lstStyle/>
          <a:p>
            <a:pPr algn="r"/>
            <a:r>
              <a:rPr lang="ar-IQ" sz="2700" dirty="0" smtClean="0"/>
              <a:t>مثال: الجدول التكراري التالي يبين توزيع (60) مزرعة حسب المساحة     المزروعة  </a:t>
            </a:r>
            <a:r>
              <a:rPr lang="ar-IQ" sz="2700" dirty="0" err="1" smtClean="0"/>
              <a:t>بألالف</a:t>
            </a:r>
            <a:r>
              <a:rPr lang="ar-IQ" sz="2700" dirty="0" smtClean="0"/>
              <a:t> دونم المطلوب حساب المدى للمساحة المزروعة  </a:t>
            </a:r>
            <a:br>
              <a:rPr lang="ar-IQ" sz="2700" dirty="0" smtClean="0"/>
            </a:b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846046"/>
              </p:ext>
            </p:extLst>
          </p:nvPr>
        </p:nvGraphicFramePr>
        <p:xfrm>
          <a:off x="609600" y="3733800"/>
          <a:ext cx="82295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ar-IQ" dirty="0" smtClean="0"/>
                        <a:t>المساحة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20-15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25-20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30-25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35-30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40-35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45-40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IQ" dirty="0" smtClean="0"/>
                        <a:t>عدد المزارع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dirty="0" smtClean="0"/>
              <a:t>الحل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1">
                  <a:buNone/>
                </a:pPr>
                <a:endParaRPr lang="ar-IQ" i="1" dirty="0" smtClean="0">
                  <a:latin typeface="Cambria Math"/>
                </a:endParaRPr>
              </a:p>
              <a:p>
                <a:pPr marL="0" indent="0" algn="l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IQ" sz="2800" b="0" i="0" smtClean="0">
                          <a:latin typeface="Cambria Math"/>
                        </a:rPr>
                        <m:t>42</m:t>
                      </m:r>
                      <m:r>
                        <a:rPr lang="ar-IQ" sz="2800" b="0" i="0" smtClean="0">
                          <a:latin typeface="Cambria Math"/>
                        </a:rPr>
                        <m:t>.</m:t>
                      </m:r>
                      <m:r>
                        <a:rPr lang="ar-IQ" sz="2800" b="0" i="0" smtClean="0">
                          <a:latin typeface="Cambria Math"/>
                        </a:rPr>
                        <m:t>5</m:t>
                      </m:r>
                      <m:r>
                        <a:rPr lang="ar-IQ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800" b="0" i="0" smtClean="0">
                              <a:latin typeface="Cambria Math"/>
                            </a:rPr>
                            <m:t>45</m:t>
                          </m:r>
                          <m:r>
                            <a:rPr lang="ar-IQ" sz="2800" b="0" i="0" smtClean="0">
                              <a:latin typeface="Cambria Math"/>
                            </a:rPr>
                            <m:t>+</m:t>
                          </m:r>
                          <m:r>
                            <a:rPr lang="ar-IQ" sz="2800" b="0" i="0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ar-IQ" sz="28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ar-IQ" sz="2800" b="1" i="0" smtClean="0">
                          <a:latin typeface="Cambria Math"/>
                        </a:rPr>
                        <m:t>مركزالفئةالاخيرة</m:t>
                      </m:r>
                    </m:oMath>
                  </m:oMathPara>
                </a14:m>
                <a:endParaRPr lang="ar-IQ" sz="2800" b="1" dirty="0" smtClean="0">
                  <a:latin typeface="Cambria Math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IQ" sz="2800" b="0" i="1" smtClean="0">
                          <a:latin typeface="Cambria Math"/>
                        </a:rPr>
                        <m:t> </m:t>
                      </m:r>
                      <m:r>
                        <a:rPr lang="ar-IQ" sz="2800" b="0" i="1" smtClean="0">
                          <a:latin typeface="Cambria Math"/>
                        </a:rPr>
                        <m:t>17</m:t>
                      </m:r>
                      <m:r>
                        <a:rPr lang="ar-IQ" sz="2800" b="0" i="1" smtClean="0">
                          <a:latin typeface="Cambria Math"/>
                        </a:rPr>
                        <m:t>.</m:t>
                      </m:r>
                      <m:r>
                        <a:rPr lang="ar-IQ" sz="2800" b="0" i="1" smtClean="0">
                          <a:latin typeface="Cambria Math"/>
                        </a:rPr>
                        <m:t>5</m:t>
                      </m:r>
                      <m:r>
                        <a:rPr lang="ar-IQ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800" b="0" i="1" smtClean="0">
                              <a:latin typeface="Cambria Math"/>
                            </a:rPr>
                            <m:t>15</m:t>
                          </m:r>
                          <m:r>
                            <a:rPr lang="ar-IQ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ar-IQ" sz="28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ar-IQ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ar-IQ" sz="2800" b="0" i="1" smtClean="0">
                          <a:latin typeface="Cambria Math"/>
                        </a:rPr>
                        <m:t>مركزالفئةالاولى</m:t>
                      </m:r>
                    </m:oMath>
                  </m:oMathPara>
                </a14:m>
                <a:endParaRPr lang="ar-IQ" sz="2800" b="0" i="1" dirty="0" smtClean="0">
                  <a:latin typeface="Cambria Math"/>
                </a:endParaRPr>
              </a:p>
              <a:p>
                <a:pPr marL="0" indent="0" algn="ctr" rtl="1">
                  <a:buNone/>
                </a:pPr>
                <a:r>
                  <a:rPr lang="ar-IQ" sz="2800" dirty="0" smtClean="0"/>
                  <a:t>اذا المدى </a:t>
                </a:r>
                <a:r>
                  <a:rPr lang="ar-IQ" sz="2800" smtClean="0"/>
                  <a:t>= 42.5 - 17.5 </a:t>
                </a:r>
                <a:r>
                  <a:rPr lang="ar-IQ" sz="2800" dirty="0" smtClean="0"/>
                  <a:t>= 25</a:t>
                </a:r>
                <a:r>
                  <a:rPr lang="ar-IQ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مزايا وعيوب المدى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* المزايا </a:t>
            </a:r>
          </a:p>
          <a:p>
            <a:pPr marL="0" indent="0" algn="r" rtl="1">
              <a:buNone/>
            </a:pPr>
            <a:r>
              <a:rPr lang="ar-IQ" dirty="0" smtClean="0"/>
              <a:t>بسيط وسهل الحساب </a:t>
            </a:r>
          </a:p>
          <a:p>
            <a:pPr marL="0" indent="0" algn="r" rtl="1">
              <a:buNone/>
            </a:pPr>
            <a:r>
              <a:rPr lang="ar-IQ" dirty="0" smtClean="0"/>
              <a:t>يكثر استخدامه عند الاعلان عن حالات الطقس </a:t>
            </a:r>
          </a:p>
          <a:p>
            <a:pPr algn="r" rtl="1">
              <a:buFont typeface="Arial" charset="0"/>
              <a:buChar char="•"/>
            </a:pPr>
            <a:r>
              <a:rPr lang="ar-IQ" dirty="0" smtClean="0"/>
              <a:t>العيوب </a:t>
            </a:r>
          </a:p>
          <a:p>
            <a:pPr algn="r" rtl="1">
              <a:buFont typeface="Arial" charset="0"/>
              <a:buChar char="•"/>
            </a:pPr>
            <a:r>
              <a:rPr lang="ar-IQ" dirty="0" smtClean="0"/>
              <a:t>انه يعتمد على قيمتين فقط ولا </a:t>
            </a:r>
            <a:r>
              <a:rPr lang="ar-IQ" dirty="0" err="1" smtClean="0"/>
              <a:t>ياخذ</a:t>
            </a:r>
            <a:r>
              <a:rPr lang="ar-IQ" smtClean="0"/>
              <a:t> جميع </a:t>
            </a:r>
            <a:r>
              <a:rPr lang="ar-IQ" dirty="0" smtClean="0"/>
              <a:t>القيم </a:t>
            </a:r>
          </a:p>
          <a:p>
            <a:pPr algn="r" rtl="1">
              <a:buFont typeface="Arial" charset="0"/>
              <a:buChar char="•"/>
            </a:pPr>
            <a:r>
              <a:rPr lang="ar-IQ" dirty="0" smtClean="0"/>
              <a:t>يتأثر </a:t>
            </a:r>
            <a:r>
              <a:rPr lang="ar-IQ" dirty="0" err="1" smtClean="0"/>
              <a:t>بألقيم</a:t>
            </a:r>
            <a:r>
              <a:rPr lang="ar-IQ" dirty="0" smtClean="0"/>
              <a:t> الشاذة </a:t>
            </a:r>
          </a:p>
          <a:p>
            <a:pPr algn="r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217</Words>
  <Application>Microsoft Office PowerPoint</Application>
  <PresentationFormat>عرض على الشاشة (3:4)‏</PresentationFormat>
  <Paragraphs>54</Paragraphs>
  <Slides>7</Slides>
  <Notes>0</Notes>
  <HiddenSlides>0</HiddenSlides>
  <MMClips>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 </vt:lpstr>
      <vt:lpstr>مثال: الجدول التكراري التالي يبين توزيع (60) مزرعة حسب المساحة     المزروعة  بألالف دونم المطلوب حساب المدى للمساحة المزروعة    </vt:lpstr>
      <vt:lpstr>الحل :</vt:lpstr>
      <vt:lpstr>مزايا وعيوب المدى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RIPW7</cp:lastModifiedBy>
  <cp:revision>24</cp:revision>
  <dcterms:created xsi:type="dcterms:W3CDTF">2020-04-30T12:50:44Z</dcterms:created>
  <dcterms:modified xsi:type="dcterms:W3CDTF">2021-03-07T03:47:34Z</dcterms:modified>
</cp:coreProperties>
</file>